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8" r:id="rId2"/>
  </p:sldMasterIdLst>
  <p:notesMasterIdLst>
    <p:notesMasterId r:id="rId9"/>
  </p:notesMasterIdLst>
  <p:handoutMasterIdLst>
    <p:handoutMasterId r:id="rId10"/>
  </p:handoutMasterIdLst>
  <p:sldIdLst>
    <p:sldId id="276" r:id="rId3"/>
    <p:sldId id="343" r:id="rId4"/>
    <p:sldId id="311" r:id="rId5"/>
    <p:sldId id="312" r:id="rId6"/>
    <p:sldId id="286" r:id="rId7"/>
    <p:sldId id="326" r:id="rId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10"/>
    <p:restoredTop sz="90653"/>
  </p:normalViewPr>
  <p:slideViewPr>
    <p:cSldViewPr snapToGrid="0" snapToObjects="1">
      <p:cViewPr varScale="1">
        <p:scale>
          <a:sx n="98" d="100"/>
          <a:sy n="98" d="100"/>
        </p:scale>
        <p:origin x="12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AEC8468-11B7-6746-A546-C105120819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337892-6DD3-D749-90FA-9207F5A988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55D9880-E0B6-1E48-9C1B-42AFDA4B2A3C}" type="datetimeFigureOut">
              <a:rPr lang="en-US"/>
              <a:pPr>
                <a:defRPr/>
              </a:pPr>
              <a:t>11/20/20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48C1FC-6999-1340-A15E-3CB5997B3A0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F19CBA-9477-0243-90D8-DA37BB85E4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38851C5-150A-B742-82CB-C8B1FE685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4C9437-9B45-424E-A953-59C629337F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36CADF-3B89-7C41-A333-915B3FB2318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ADA668B-27D5-3145-9856-CDB63BDCD85D}" type="datetimeFigureOut">
              <a:rPr lang="en-US"/>
              <a:pPr>
                <a:defRPr/>
              </a:pPr>
              <a:t>11/20/20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F957145-D480-8144-955F-21271D9152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3F51A83-4836-2945-81AE-7484A01033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5F6862-3919-1240-8A69-1CADC4DC144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2B8064-6A24-114F-B5C5-FDB439D594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97EBC63-0C6F-0546-B082-2721BA22F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Goals for this talk:</a:t>
            </a:r>
          </a:p>
          <a:p>
            <a:pPr marL="228600" indent="-228600">
              <a:buAutoNum type="arabicPeriod"/>
            </a:pPr>
            <a:r>
              <a:rPr lang="en-US" dirty="0"/>
              <a:t>Increase your awareness of FaceBase and its resources to aid you in your research</a:t>
            </a:r>
          </a:p>
          <a:p>
            <a:pPr marL="228600" indent="-228600">
              <a:buAutoNum type="arabicPeriod"/>
            </a:pPr>
            <a:r>
              <a:rPr lang="en-US" dirty="0"/>
              <a:t>Invite you to consider sharing/contributing your research data through FaceBase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7EBC63-0C6F-0546-B082-2721BA22FA3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82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320745BE-0992-E642-B453-080B18320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FE0CB712-8735-0844-A84B-2879D02ECC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C10CF428-4490-0144-A2D0-D9231E9EA7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7CD3366-2795-A346-9DFE-8700FA9847D5}" type="slidenum">
              <a:rPr lang="en-US" altLang="en-US">
                <a:latin typeface="Calibri" panose="020F0502020204030204" pitchFamily="34" charset="0"/>
              </a:rPr>
              <a:pPr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728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7EBC63-0C6F-0546-B082-2721BA22FA3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21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920DA40D-FB8B-AD4F-B87E-E1E37E63225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5200" y="8255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5897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745" y="4725444"/>
            <a:ext cx="10972800" cy="566738"/>
          </a:xfrm>
        </p:spPr>
        <p:txBody>
          <a:bodyPr anchor="b"/>
          <a:lstStyle>
            <a:lvl1pPr algn="ctr">
              <a:defRPr sz="2000" b="0" i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5745" y="537619"/>
            <a:ext cx="109728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5745" y="5292182"/>
            <a:ext cx="10972800" cy="804862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0653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323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37619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8157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0" i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146051"/>
            <a:ext cx="10980929" cy="498011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350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43000"/>
            <a:ext cx="5384800" cy="48825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43000"/>
            <a:ext cx="5384800" cy="48825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57413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43000"/>
            <a:ext cx="5386917" cy="639762"/>
          </a:xfrm>
        </p:spPr>
        <p:txBody>
          <a:bodyPr anchor="b"/>
          <a:lstStyle>
            <a:lvl1pPr marL="0" indent="0">
              <a:buNone/>
              <a:defRPr sz="2400" b="0" i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920240"/>
            <a:ext cx="5386917" cy="41266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143000"/>
            <a:ext cx="5389033" cy="639762"/>
          </a:xfrm>
        </p:spPr>
        <p:txBody>
          <a:bodyPr anchor="b"/>
          <a:lstStyle>
            <a:lvl1pPr marL="0" indent="0">
              <a:buNone/>
              <a:defRPr sz="2400" b="0" i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920240"/>
            <a:ext cx="5389033" cy="41266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46375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saic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71967"/>
            <a:ext cx="7974796" cy="51637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06F0FBA-E96A-F54D-A583-EF80B1F0A45F}"/>
              </a:ext>
            </a:extLst>
          </p:cNvPr>
          <p:cNvSpPr>
            <a:spLocks noChangeAspect="1"/>
          </p:cNvSpPr>
          <p:nvPr userDrawn="1"/>
        </p:nvSpPr>
        <p:spPr>
          <a:xfrm>
            <a:off x="8692675" y="2733305"/>
            <a:ext cx="1692100" cy="1637842"/>
          </a:xfrm>
          <a:prstGeom prst="rect">
            <a:avLst/>
          </a:prstGeom>
          <a:solidFill>
            <a:srgbClr val="8E0000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B2CA51-977D-1047-9E58-A859B1FC0694}"/>
              </a:ext>
            </a:extLst>
          </p:cNvPr>
          <p:cNvSpPr>
            <a:spLocks noChangeAspect="1"/>
          </p:cNvSpPr>
          <p:nvPr userDrawn="1"/>
        </p:nvSpPr>
        <p:spPr>
          <a:xfrm>
            <a:off x="10490989" y="4496736"/>
            <a:ext cx="1690035" cy="1638935"/>
          </a:xfrm>
          <a:prstGeom prst="rect">
            <a:avLst/>
          </a:prstGeom>
          <a:solidFill>
            <a:srgbClr val="8E0000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21EEDE-A9FB-C94A-8284-29614355E4B6}"/>
              </a:ext>
            </a:extLst>
          </p:cNvPr>
          <p:cNvSpPr>
            <a:spLocks noChangeAspect="1"/>
          </p:cNvSpPr>
          <p:nvPr userDrawn="1"/>
        </p:nvSpPr>
        <p:spPr>
          <a:xfrm>
            <a:off x="10490989" y="971967"/>
            <a:ext cx="1690035" cy="1636847"/>
          </a:xfrm>
          <a:prstGeom prst="rect">
            <a:avLst/>
          </a:prstGeom>
          <a:solidFill>
            <a:srgbClr val="8E0000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21">
            <a:extLst>
              <a:ext uri="{FF2B5EF4-FFF2-40B4-BE49-F238E27FC236}">
                <a16:creationId xmlns:a16="http://schemas.microsoft.com/office/drawing/2014/main" id="{60B9F1A9-14C0-C24B-83EB-CC460293FEE2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692675" y="4496735"/>
            <a:ext cx="1690035" cy="1638935"/>
          </a:xfr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21">
            <a:extLst>
              <a:ext uri="{FF2B5EF4-FFF2-40B4-BE49-F238E27FC236}">
                <a16:creationId xmlns:a16="http://schemas.microsoft.com/office/drawing/2014/main" id="{85D4A6DD-F08D-504A-BE22-DF3C42CD29EA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8692675" y="973064"/>
            <a:ext cx="1690035" cy="1635750"/>
          </a:xfr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Picture Placeholder 21">
            <a:extLst>
              <a:ext uri="{FF2B5EF4-FFF2-40B4-BE49-F238E27FC236}">
                <a16:creationId xmlns:a16="http://schemas.microsoft.com/office/drawing/2014/main" id="{6C50D10E-3BFE-064D-83AF-53ED7C656562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10490989" y="2733854"/>
            <a:ext cx="1690035" cy="1637841"/>
          </a:xfr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96F68053-A085-B042-ADB3-4FC3E8A2B3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19075"/>
            <a:ext cx="1039368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181729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066576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8719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730968C9-9258-CC43-A070-A065DA3A9D0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5200" y="8255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73663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53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0" i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146051"/>
            <a:ext cx="10980929" cy="498011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950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43000"/>
            <a:ext cx="5384800" cy="48825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43000"/>
            <a:ext cx="5384800" cy="48825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418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43000"/>
            <a:ext cx="5386917" cy="639762"/>
          </a:xfrm>
        </p:spPr>
        <p:txBody>
          <a:bodyPr anchor="b"/>
          <a:lstStyle>
            <a:lvl1pPr marL="0" indent="0">
              <a:buNone/>
              <a:defRPr sz="2400" b="0" i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920240"/>
            <a:ext cx="5386917" cy="41266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143000"/>
            <a:ext cx="5389033" cy="639762"/>
          </a:xfrm>
        </p:spPr>
        <p:txBody>
          <a:bodyPr anchor="b"/>
          <a:lstStyle>
            <a:lvl1pPr marL="0" indent="0">
              <a:buNone/>
              <a:defRPr sz="2400" b="0" i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920240"/>
            <a:ext cx="5389033" cy="41266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087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saic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71967"/>
            <a:ext cx="7974796" cy="51637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5FF0EBA7-88BA-F64B-B855-C24B02DF83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599" y="219075"/>
            <a:ext cx="10979217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06F0FBA-E96A-F54D-A583-EF80B1F0A45F}"/>
              </a:ext>
            </a:extLst>
          </p:cNvPr>
          <p:cNvSpPr>
            <a:spLocks noChangeAspect="1"/>
          </p:cNvSpPr>
          <p:nvPr userDrawn="1"/>
        </p:nvSpPr>
        <p:spPr>
          <a:xfrm>
            <a:off x="8692675" y="2733305"/>
            <a:ext cx="1692100" cy="1637842"/>
          </a:xfrm>
          <a:prstGeom prst="rect">
            <a:avLst/>
          </a:prstGeom>
          <a:solidFill>
            <a:srgbClr val="8E0000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B2CA51-977D-1047-9E58-A859B1FC0694}"/>
              </a:ext>
            </a:extLst>
          </p:cNvPr>
          <p:cNvSpPr>
            <a:spLocks noChangeAspect="1"/>
          </p:cNvSpPr>
          <p:nvPr userDrawn="1"/>
        </p:nvSpPr>
        <p:spPr>
          <a:xfrm>
            <a:off x="10490989" y="4496736"/>
            <a:ext cx="1690035" cy="1638935"/>
          </a:xfrm>
          <a:prstGeom prst="rect">
            <a:avLst/>
          </a:prstGeom>
          <a:solidFill>
            <a:srgbClr val="8E0000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21EEDE-A9FB-C94A-8284-29614355E4B6}"/>
              </a:ext>
            </a:extLst>
          </p:cNvPr>
          <p:cNvSpPr>
            <a:spLocks noChangeAspect="1"/>
          </p:cNvSpPr>
          <p:nvPr userDrawn="1"/>
        </p:nvSpPr>
        <p:spPr>
          <a:xfrm>
            <a:off x="10490989" y="971967"/>
            <a:ext cx="1690035" cy="1636847"/>
          </a:xfrm>
          <a:prstGeom prst="rect">
            <a:avLst/>
          </a:prstGeom>
          <a:solidFill>
            <a:srgbClr val="8E0000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21">
            <a:extLst>
              <a:ext uri="{FF2B5EF4-FFF2-40B4-BE49-F238E27FC236}">
                <a16:creationId xmlns:a16="http://schemas.microsoft.com/office/drawing/2014/main" id="{60B9F1A9-14C0-C24B-83EB-CC460293FEE2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692675" y="4496735"/>
            <a:ext cx="1690035" cy="1638935"/>
          </a:xfr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21">
            <a:extLst>
              <a:ext uri="{FF2B5EF4-FFF2-40B4-BE49-F238E27FC236}">
                <a16:creationId xmlns:a16="http://schemas.microsoft.com/office/drawing/2014/main" id="{85D4A6DD-F08D-504A-BE22-DF3C42CD29EA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8692675" y="973064"/>
            <a:ext cx="1690035" cy="1635750"/>
          </a:xfr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Picture Placeholder 21">
            <a:extLst>
              <a:ext uri="{FF2B5EF4-FFF2-40B4-BE49-F238E27FC236}">
                <a16:creationId xmlns:a16="http://schemas.microsoft.com/office/drawing/2014/main" id="{6C50D10E-3BFE-064D-83AF-53ED7C656562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10490989" y="2733854"/>
            <a:ext cx="1690035" cy="1637841"/>
          </a:xfr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268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55757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1964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0" i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799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6E8063F-FF54-2C42-9074-249F093F0F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19075"/>
            <a:ext cx="109728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3826ABE-7AC2-964C-B23C-50BFE3D15F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43000"/>
            <a:ext cx="10972800" cy="498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54C5577-999F-D443-8D74-F17A42D908A0}"/>
              </a:ext>
            </a:extLst>
          </p:cNvPr>
          <p:cNvCxnSpPr/>
          <p:nvPr/>
        </p:nvCxnSpPr>
        <p:spPr>
          <a:xfrm>
            <a:off x="0" y="6223000"/>
            <a:ext cx="12192000" cy="0"/>
          </a:xfrm>
          <a:prstGeom prst="line">
            <a:avLst/>
          </a:prstGeom>
          <a:ln w="28575">
            <a:solidFill>
              <a:srgbClr val="8E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30" name="TextBox 3">
            <a:extLst>
              <a:ext uri="{FF2B5EF4-FFF2-40B4-BE49-F238E27FC236}">
                <a16:creationId xmlns:a16="http://schemas.microsoft.com/office/drawing/2014/main" id="{0F26B872-A2F4-2141-A68E-D9BF6CF49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3" y="6369678"/>
            <a:ext cx="6007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400" i="1" dirty="0">
                <a:solidFill>
                  <a:srgbClr val="8E0000"/>
                </a:solidFill>
                <a:latin typeface="Adobe Caslon Pro" panose="0205050205050A020403" pitchFamily="18" charset="77"/>
              </a:rPr>
              <a:t>Information Sciences Institute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92C65F-F945-A545-8DC5-2B45F3615D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65" b="13334"/>
          <a:stretch/>
        </p:blipFill>
        <p:spPr>
          <a:xfrm>
            <a:off x="10005655" y="6283159"/>
            <a:ext cx="1965960" cy="5486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77" r:id="rId9"/>
    <p:sldLayoutId id="2147483678" r:id="rId10"/>
    <p:sldLayoutId id="2147483687" r:id="rId11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6E8063F-FF54-2C42-9074-249F093F0F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19075"/>
            <a:ext cx="1039368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3826ABE-7AC2-964C-B23C-50BFE3D15F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43000"/>
            <a:ext cx="10972800" cy="498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54C5577-999F-D443-8D74-F17A42D908A0}"/>
              </a:ext>
            </a:extLst>
          </p:cNvPr>
          <p:cNvCxnSpPr/>
          <p:nvPr/>
        </p:nvCxnSpPr>
        <p:spPr>
          <a:xfrm>
            <a:off x="0" y="6223000"/>
            <a:ext cx="12192000" cy="0"/>
          </a:xfrm>
          <a:prstGeom prst="line">
            <a:avLst/>
          </a:prstGeom>
          <a:ln w="28575">
            <a:solidFill>
              <a:srgbClr val="8E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30" name="TextBox 3">
            <a:extLst>
              <a:ext uri="{FF2B5EF4-FFF2-40B4-BE49-F238E27FC236}">
                <a16:creationId xmlns:a16="http://schemas.microsoft.com/office/drawing/2014/main" id="{0F26B872-A2F4-2141-A68E-D9BF6CF49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3" y="6369678"/>
            <a:ext cx="6007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400" i="1" dirty="0">
                <a:solidFill>
                  <a:srgbClr val="8E0000"/>
                </a:solidFill>
                <a:latin typeface="Adobe Caslon Pro" panose="0205050205050A020403" pitchFamily="18" charset="77"/>
              </a:rPr>
              <a:t>Information Sciences Institute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92C65F-F945-A545-8DC5-2B45F3615D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65" b="13334"/>
          <a:stretch/>
        </p:blipFill>
        <p:spPr>
          <a:xfrm>
            <a:off x="10005655" y="6283159"/>
            <a:ext cx="1965960" cy="54864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1752261-DE3E-1F49-B548-C73F8E6B05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5200" y="8255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849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9" r:id="rId9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flickr.com/photos/notbrucelee/6964774217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fanon.clubpenguinwiki.info/wiki/The_Race_to_Thanksgiving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creativecommons.org/licenses/by-nc-sa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D206AAB6-2A51-3A4C-98F9-A05BDA609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/>
              <a:t>2020 FaceBase Users Bootcamp</a:t>
            </a:r>
            <a:endParaRPr lang="en-US" dirty="0"/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7A339DD4-4021-644E-91FF-1714EFACBC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Cris</a:t>
            </a:r>
            <a:r>
              <a:rPr lang="en-US" dirty="0"/>
              <a:t> Williams, Robert Schuler, Alejandro </a:t>
            </a:r>
            <a:r>
              <a:rPr lang="en-US" dirty="0" err="1"/>
              <a:t>Bugacov</a:t>
            </a:r>
            <a:endParaRPr lang="en-US" dirty="0"/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FaceBase Hub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November 18,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48146A-B6E3-804D-A0D3-5B38C9975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3648536-1294-4441-AC29-F6FFC9F4D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Welcome and Introductions</a:t>
            </a:r>
          </a:p>
          <a:p>
            <a:r>
              <a:rPr lang="en-US" dirty="0"/>
              <a:t>Walkthrough of </a:t>
            </a:r>
            <a:r>
              <a:rPr lang="en-US" dirty="0" err="1"/>
              <a:t>facebase.org</a:t>
            </a:r>
            <a:endParaRPr lang="en-US" dirty="0"/>
          </a:p>
          <a:p>
            <a:r>
              <a:rPr lang="en-US" dirty="0"/>
              <a:t>Detailed tour of the Data Browser and how to find data</a:t>
            </a:r>
          </a:p>
          <a:p>
            <a:pPr lvl="1"/>
            <a:r>
              <a:rPr lang="en-US" dirty="0"/>
              <a:t>How data is organized</a:t>
            </a:r>
          </a:p>
          <a:p>
            <a:pPr lvl="1"/>
            <a:r>
              <a:rPr lang="en-US" dirty="0"/>
              <a:t>How to filter through data</a:t>
            </a:r>
          </a:p>
          <a:p>
            <a:pPr lvl="1"/>
            <a:r>
              <a:rPr lang="en-US" dirty="0"/>
              <a:t>How to share and cite</a:t>
            </a:r>
          </a:p>
          <a:p>
            <a:r>
              <a:rPr lang="en-US" dirty="0"/>
              <a:t>Exporting data</a:t>
            </a:r>
          </a:p>
          <a:p>
            <a:r>
              <a:rPr lang="en-US" dirty="0"/>
              <a:t>Brief overview of how to submit data</a:t>
            </a:r>
          </a:p>
          <a:p>
            <a:r>
              <a:rPr lang="en-US" dirty="0"/>
              <a:t>Requesting access to human data</a:t>
            </a:r>
          </a:p>
          <a:p>
            <a:r>
              <a:rPr lang="en-US" dirty="0"/>
              <a:t>Question and Answer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282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39D6AA92-D9AE-4FFB-AF39-09604F3C5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Open Platform for Craniofacial and Dental Research</a:t>
            </a:r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855B4F30-4E2F-824B-A478-C3CD17355D9E}"/>
              </a:ext>
            </a:extLst>
          </p:cNvPr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697" y="885662"/>
            <a:ext cx="6140606" cy="4621747"/>
          </a:xfr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1813D92-2E2A-7F47-8734-201E801B4007}"/>
              </a:ext>
            </a:extLst>
          </p:cNvPr>
          <p:cNvSpPr txBox="1"/>
          <p:nvPr/>
        </p:nvSpPr>
        <p:spPr>
          <a:xfrm>
            <a:off x="182880" y="1186628"/>
            <a:ext cx="3613672" cy="193899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r>
              <a:rPr lang="en-US" sz="2400" b="1" dirty="0"/>
              <a:t>Comprehensive resource on dental and craniofacial research -- fostering data sharing and curated resources.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34CD42-FDC7-1247-9774-982B2F054495}"/>
              </a:ext>
            </a:extLst>
          </p:cNvPr>
          <p:cNvSpPr txBox="1"/>
          <p:nvPr/>
        </p:nvSpPr>
        <p:spPr>
          <a:xfrm>
            <a:off x="2527610" y="5463318"/>
            <a:ext cx="8023848" cy="83099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Transitioned from a “hub and spoke” consortium to a community-wide effort in 2019.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A73DB2-4646-064E-AF91-E9A5C5F11F24}"/>
              </a:ext>
            </a:extLst>
          </p:cNvPr>
          <p:cNvSpPr txBox="1"/>
          <p:nvPr/>
        </p:nvSpPr>
        <p:spPr>
          <a:xfrm>
            <a:off x="8616176" y="1114907"/>
            <a:ext cx="3392944" cy="230832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2400" b="1" dirty="0"/>
              <a:t>Comprised of a core team of craniofacial and computer science expertise w/ advisory and experts groups for oversight.</a:t>
            </a:r>
          </a:p>
        </p:txBody>
      </p:sp>
    </p:spTree>
    <p:extLst>
      <p:ext uri="{BB962C8B-B14F-4D97-AF65-F5344CB8AC3E}">
        <p14:creationId xmlns:p14="http://schemas.microsoft.com/office/powerpoint/2010/main" val="3641078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3" descr="A close up of a map&#10;&#10;Description automatically generated">
            <a:extLst>
              <a:ext uri="{FF2B5EF4-FFF2-40B4-BE49-F238E27FC236}">
                <a16:creationId xmlns:a16="http://schemas.microsoft.com/office/drawing/2014/main" id="{1C100217-2E6F-AC4D-961B-F2D74D6498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8924" y="324685"/>
            <a:ext cx="9074151" cy="5772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6" name="Title 1">
            <a:extLst>
              <a:ext uri="{FF2B5EF4-FFF2-40B4-BE49-F238E27FC236}">
                <a16:creationId xmlns:a16="http://schemas.microsoft.com/office/drawing/2014/main" id="{98941A9A-E7C9-B147-9818-33300D433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Growing, Multi-faceted Digital Repository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372CFC0C-ED26-0C40-A9BC-DCE30E11B1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72" y="2925227"/>
            <a:ext cx="4869051" cy="293366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1800" b="1" u="sng" dirty="0"/>
              <a:t>942 Datasets and growing</a:t>
            </a:r>
          </a:p>
          <a:p>
            <a:r>
              <a:rPr lang="en-US" altLang="en-US" sz="1800" dirty="0"/>
              <a:t>820 mouse, 82 human, 39 </a:t>
            </a:r>
            <a:br>
              <a:rPr lang="en-US" altLang="en-US" sz="1800" dirty="0"/>
            </a:br>
            <a:r>
              <a:rPr lang="en-US" altLang="en-US" sz="1800" dirty="0"/>
              <a:t>zebrafish, 3 other</a:t>
            </a:r>
          </a:p>
          <a:p>
            <a:r>
              <a:rPr lang="en-US" altLang="en-US" sz="1800" dirty="0"/>
              <a:t>634 imaging, 143 sequencing, </a:t>
            </a:r>
            <a:br>
              <a:rPr lang="en-US" altLang="en-US" sz="1800" dirty="0"/>
            </a:br>
            <a:r>
              <a:rPr lang="en-US" altLang="en-US" sz="1800" dirty="0"/>
              <a:t>and other experiment types </a:t>
            </a:r>
          </a:p>
          <a:p>
            <a:r>
              <a:rPr lang="en-US" altLang="en-US" sz="1800" dirty="0"/>
              <a:t>800+ detailed experiment records</a:t>
            </a:r>
          </a:p>
          <a:p>
            <a:r>
              <a:rPr lang="en-US" altLang="en-US" sz="1800" dirty="0"/>
              <a:t>3,500~ detailed </a:t>
            </a:r>
            <a:r>
              <a:rPr lang="en-US" altLang="en-US" sz="1800" dirty="0" err="1"/>
              <a:t>biosample</a:t>
            </a:r>
            <a:r>
              <a:rPr lang="en-US" altLang="en-US" sz="1800" dirty="0"/>
              <a:t> records</a:t>
            </a:r>
          </a:p>
          <a:p>
            <a:r>
              <a:rPr lang="en-US" altLang="en-US" sz="1800" dirty="0"/>
              <a:t>5,000+ images, 3,700+ sequencing, 2,270+ tracks, and more (~10 TB)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D56CC9B-1164-A34A-98C5-29EE86E7E3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4247" y="3268685"/>
            <a:ext cx="2515892" cy="2933667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800" b="1" u="sng" dirty="0"/>
              <a:t>12 Month Usage</a:t>
            </a:r>
          </a:p>
          <a:p>
            <a:r>
              <a:rPr lang="en-US" altLang="en-US" sz="1800" dirty="0"/>
              <a:t>16,000+ visitors, 63,900~ views</a:t>
            </a:r>
          </a:p>
          <a:p>
            <a:r>
              <a:rPr lang="en-US" altLang="en-US" sz="1800" dirty="0"/>
              <a:t>2,000+ downloads</a:t>
            </a:r>
          </a:p>
          <a:p>
            <a:r>
              <a:rPr lang="en-US" altLang="en-US" sz="1800" dirty="0"/>
              <a:t>7,400+ image views</a:t>
            </a:r>
          </a:p>
          <a:p>
            <a:r>
              <a:rPr lang="en-US" altLang="en-US" sz="1800" dirty="0"/>
              <a:t>77,000+ track reads</a:t>
            </a:r>
          </a:p>
          <a:p>
            <a:pPr marL="0" indent="0">
              <a:buNone/>
            </a:pPr>
            <a:r>
              <a:rPr lang="en-US" altLang="en-US" sz="1800" b="1" dirty="0">
                <a:solidFill>
                  <a:srgbClr val="FF0000"/>
                </a:solidFill>
              </a:rPr>
              <a:t>13 new projects </a:t>
            </a:r>
            <a:r>
              <a:rPr lang="en-US" altLang="en-US" sz="1800" dirty="0">
                <a:solidFill>
                  <a:srgbClr val="FF0000"/>
                </a:solidFill>
              </a:rPr>
              <a:t>contributing data from FB3:Y1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B3C605-4F04-5449-86B5-E13E676469EB}"/>
              </a:ext>
            </a:extLst>
          </p:cNvPr>
          <p:cNvSpPr txBox="1"/>
          <p:nvPr/>
        </p:nvSpPr>
        <p:spPr>
          <a:xfrm>
            <a:off x="4911604" y="5450411"/>
            <a:ext cx="3518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Serves a worldwide community: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50% US + 50% International (traffic)</a:t>
            </a:r>
          </a:p>
        </p:txBody>
      </p:sp>
    </p:spTree>
    <p:extLst>
      <p:ext uri="{BB962C8B-B14F-4D97-AF65-F5344CB8AC3E}">
        <p14:creationId xmlns:p14="http://schemas.microsoft.com/office/powerpoint/2010/main" val="685248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5B20018-559F-8444-9BD8-1FB35832F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 to Improve the Stewardship of Research Data</a:t>
            </a:r>
          </a:p>
        </p:txBody>
      </p:sp>
      <p:pic>
        <p:nvPicPr>
          <p:cNvPr id="8" name="Content Placeholder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ED125CBB-0644-FA49-AD0C-6856E8D9388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364" y="2334322"/>
            <a:ext cx="5491186" cy="2393253"/>
          </a:xfr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72DD5F4-57CE-6F4F-88F3-30F4406A4BC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3"/>
            <a:endParaRPr lang="en-US" dirty="0"/>
          </a:p>
          <a:p>
            <a:pPr marL="0" indent="0">
              <a:buNone/>
            </a:pPr>
            <a:r>
              <a:rPr lang="en-US" dirty="0"/>
              <a:t>Science is dependent on generating and analyzing data, but…</a:t>
            </a:r>
          </a:p>
          <a:p>
            <a:r>
              <a:rPr lang="en-US" dirty="0">
                <a:solidFill>
                  <a:srgbClr val="7030A0"/>
                </a:solidFill>
              </a:rPr>
              <a:t>80% of time spent on accessing, cleaning, integrating data</a:t>
            </a:r>
          </a:p>
          <a:p>
            <a:r>
              <a:rPr lang="en-US" dirty="0">
                <a:solidFill>
                  <a:srgbClr val="7030A0"/>
                </a:solidFill>
              </a:rPr>
              <a:t>Scarcity of data sharing</a:t>
            </a:r>
          </a:p>
          <a:p>
            <a:r>
              <a:rPr lang="en-US" dirty="0">
                <a:solidFill>
                  <a:srgbClr val="7030A0"/>
                </a:solidFill>
              </a:rPr>
              <a:t>10% reproducibility of data</a:t>
            </a:r>
          </a:p>
          <a:p>
            <a:r>
              <a:rPr lang="en-US" dirty="0">
                <a:solidFill>
                  <a:srgbClr val="7030A0"/>
                </a:solidFill>
              </a:rPr>
              <a:t>Recent high-profile retractions in COVID-19 research, for example.</a:t>
            </a:r>
          </a:p>
        </p:txBody>
      </p:sp>
    </p:spTree>
    <p:extLst>
      <p:ext uri="{BB962C8B-B14F-4D97-AF65-F5344CB8AC3E}">
        <p14:creationId xmlns:p14="http://schemas.microsoft.com/office/powerpoint/2010/main" val="1363366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1AE4C-ACDC-3B43-9F5B-7344E5A5C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F</a:t>
            </a:r>
            <a:r>
              <a:rPr lang="en-US" dirty="0"/>
              <a:t>indable </a:t>
            </a:r>
            <a:r>
              <a:rPr lang="en-US" b="1" i="1" dirty="0"/>
              <a:t>A</a:t>
            </a:r>
            <a:r>
              <a:rPr lang="en-US" dirty="0"/>
              <a:t>ccessible </a:t>
            </a:r>
            <a:r>
              <a:rPr lang="en-US" b="1" i="1" dirty="0"/>
              <a:t>I</a:t>
            </a:r>
            <a:r>
              <a:rPr lang="en-US" dirty="0"/>
              <a:t>nteroperable </a:t>
            </a:r>
            <a:r>
              <a:rPr lang="en-US" b="1" i="1" dirty="0"/>
              <a:t>R</a:t>
            </a:r>
            <a:r>
              <a:rPr lang="en-US" dirty="0"/>
              <a:t>eusable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4906E-1BD7-4747-BD70-E0F52730E5F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Organization</a:t>
            </a:r>
            <a:r>
              <a:rPr lang="en-US" dirty="0"/>
              <a:t> of data files to understand what and how they were produced</a:t>
            </a:r>
          </a:p>
          <a:p>
            <a:r>
              <a:rPr lang="en-US" b="1" dirty="0"/>
              <a:t>Terminology</a:t>
            </a:r>
            <a:r>
              <a:rPr lang="en-US" dirty="0"/>
              <a:t> from community standards with broad acceptance</a:t>
            </a:r>
          </a:p>
          <a:p>
            <a:r>
              <a:rPr lang="en-US" b="1" dirty="0"/>
              <a:t>Description</a:t>
            </a:r>
            <a:r>
              <a:rPr lang="en-US" dirty="0"/>
              <a:t> of the experimental methods and biological materials </a:t>
            </a:r>
          </a:p>
          <a:p>
            <a:r>
              <a:rPr lang="en-US" b="1" dirty="0"/>
              <a:t>Protocols</a:t>
            </a:r>
            <a:r>
              <a:rPr lang="en-US" dirty="0"/>
              <a:t> that are enumerated or referenced for precise details</a:t>
            </a:r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0E62A4A8-2B9C-EF46-A333-0FAE465E64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541477" y="1445890"/>
            <a:ext cx="4697045" cy="335055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EA02331-3F69-B543-9E09-33C90E5FC214}"/>
              </a:ext>
            </a:extLst>
          </p:cNvPr>
          <p:cNvSpPr txBox="1"/>
          <p:nvPr/>
        </p:nvSpPr>
        <p:spPr>
          <a:xfrm>
            <a:off x="1894531" y="7638133"/>
            <a:ext cx="458367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://fanon.clubpenguinwiki.info/wiki/The_Race_to_Thanksgivi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-nc-sa/3.0/"/>
              </a:rPr>
              <a:t>CC BY-SA-NC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881879047"/>
      </p:ext>
    </p:extLst>
  </p:cSld>
  <p:clrMapOvr>
    <a:masterClrMapping/>
  </p:clrMapOvr>
</p:sld>
</file>

<file path=ppt/theme/theme1.xml><?xml version="1.0" encoding="utf-8"?>
<a:theme xmlns:a="http://schemas.openxmlformats.org/drawingml/2006/main" name="ISI Widescree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AA81369-6F31-964D-BC81-5BD41012865B}" vid="{60A128A3-C5C6-124F-B014-24CD86F7339F}"/>
    </a:ext>
  </a:extLst>
</a:theme>
</file>

<file path=ppt/theme/theme2.xml><?xml version="1.0" encoding="utf-8"?>
<a:theme xmlns:a="http://schemas.openxmlformats.org/drawingml/2006/main" name="ISI Widescreen Template - With Shiel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AA81369-6F31-964D-BC81-5BD41012865B}" vid="{A7746436-EA30-7148-9AEE-1C0B93DD5CB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2280</TotalTime>
  <Words>368</Words>
  <Application>Microsoft Macintosh PowerPoint</Application>
  <PresentationFormat>Widescreen</PresentationFormat>
  <Paragraphs>53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Adobe Caslon Pro</vt:lpstr>
      <vt:lpstr>Arial</vt:lpstr>
      <vt:lpstr>Calibri</vt:lpstr>
      <vt:lpstr>ISI Widescreen Template</vt:lpstr>
      <vt:lpstr>ISI Widescreen Template - With Shield</vt:lpstr>
      <vt:lpstr>2020 FaceBase Users Bootcamp</vt:lpstr>
      <vt:lpstr>Agenda</vt:lpstr>
      <vt:lpstr>An Open Platform for Craniofacial and Dental Research</vt:lpstr>
      <vt:lpstr>Growing, Multi-faceted Digital Repository</vt:lpstr>
      <vt:lpstr>Mission to Improve the Stewardship of Research Data</vt:lpstr>
      <vt:lpstr>Findable Accessible Interoperable Reusable Data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FaceBase: An Open Community Hub for the Creation and Exchange of FAIR Data</dc:title>
  <dc:creator>Robert Edward Schuler</dc:creator>
  <cp:lastModifiedBy>Cristina Williams</cp:lastModifiedBy>
  <cp:revision>68</cp:revision>
  <cp:lastPrinted>2020-10-10T00:41:27Z</cp:lastPrinted>
  <dcterms:created xsi:type="dcterms:W3CDTF">2020-10-09T20:44:34Z</dcterms:created>
  <dcterms:modified xsi:type="dcterms:W3CDTF">2020-11-20T16:48:55Z</dcterms:modified>
</cp:coreProperties>
</file>